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62"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0058F1-1494-4267-A83C-8240EA1E1569}" type="datetimeFigureOut">
              <a:rPr lang="en-US" smtClean="0"/>
              <a:t>2/20/2025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8535BE0-4048-41F7-8980-9448FCA56680}" type="slidenum">
              <a:rPr lang="en-US" smtClean="0"/>
              <a:t>‹#›</a:t>
            </a:fld>
            <a:endParaRPr lang="en-US"/>
          </a:p>
        </p:txBody>
      </p:sp>
    </p:spTree>
    <p:extLst>
      <p:ext uri="{BB962C8B-B14F-4D97-AF65-F5344CB8AC3E}">
        <p14:creationId xmlns:p14="http://schemas.microsoft.com/office/powerpoint/2010/main" val="34975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35BE0-4048-41F7-8980-9448FCA56680}" type="slidenum">
              <a:rPr lang="en-US" smtClean="0"/>
              <a:t>1</a:t>
            </a:fld>
            <a:endParaRPr lang="en-US"/>
          </a:p>
        </p:txBody>
      </p:sp>
    </p:spTree>
    <p:extLst>
      <p:ext uri="{BB962C8B-B14F-4D97-AF65-F5344CB8AC3E}">
        <p14:creationId xmlns:p14="http://schemas.microsoft.com/office/powerpoint/2010/main" val="1406601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721FA2-44D4-4A2C-B039-42D57DA0D9B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68474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721FA2-44D4-4A2C-B039-42D57DA0D9B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85255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721FA2-44D4-4A2C-B039-42D57DA0D9B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44552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721FA2-44D4-4A2C-B039-42D57DA0D9B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124981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721FA2-44D4-4A2C-B039-42D57DA0D9B2}"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567017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721FA2-44D4-4A2C-B039-42D57DA0D9B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27961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721FA2-44D4-4A2C-B039-42D57DA0D9B2}"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58785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721FA2-44D4-4A2C-B039-42D57DA0D9B2}"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53367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21FA2-44D4-4A2C-B039-42D57DA0D9B2}" type="datetimeFigureOut">
              <a:rPr lang="en-US" smtClean="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311143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721FA2-44D4-4A2C-B039-42D57DA0D9B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283366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721FA2-44D4-4A2C-B039-42D57DA0D9B2}"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3A2494-117E-4A1F-88FE-1E9CDF0D0224}" type="slidenum">
              <a:rPr lang="en-US" smtClean="0"/>
              <a:t>‹#›</a:t>
            </a:fld>
            <a:endParaRPr lang="en-US"/>
          </a:p>
        </p:txBody>
      </p:sp>
    </p:spTree>
    <p:extLst>
      <p:ext uri="{BB962C8B-B14F-4D97-AF65-F5344CB8AC3E}">
        <p14:creationId xmlns:p14="http://schemas.microsoft.com/office/powerpoint/2010/main" val="182781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21FA2-44D4-4A2C-B039-42D57DA0D9B2}" type="datetimeFigureOut">
              <a:rPr lang="en-US" smtClean="0"/>
              <a:t>2/20/2025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A2494-117E-4A1F-88FE-1E9CDF0D0224}" type="slidenum">
              <a:rPr lang="en-US" smtClean="0"/>
              <a:t>‹#›</a:t>
            </a:fld>
            <a:endParaRPr lang="en-US"/>
          </a:p>
        </p:txBody>
      </p:sp>
    </p:spTree>
    <p:extLst>
      <p:ext uri="{BB962C8B-B14F-4D97-AF65-F5344CB8AC3E}">
        <p14:creationId xmlns:p14="http://schemas.microsoft.com/office/powerpoint/2010/main" val="2705684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a:latin typeface="Arial" panose="020B0604020202020204" pitchFamily="34" charset="0"/>
                <a:cs typeface="Arial" panose="020B0604020202020204" pitchFamily="34" charset="0"/>
              </a:rPr>
              <a:t>Maskote</a:t>
            </a:r>
            <a:r>
              <a:rPr lang="en-US" b="1" dirty="0">
                <a:latin typeface="Arial" panose="020B0604020202020204" pitchFamily="34" charset="0"/>
                <a:cs typeface="Arial" panose="020B0604020202020204" pitchFamily="34" charset="0"/>
              </a:rPr>
              <a:t> Zinc Stop-Off</a:t>
            </a:r>
          </a:p>
        </p:txBody>
      </p:sp>
      <p:sp>
        <p:nvSpPr>
          <p:cNvPr id="3" name="Subtitle 2"/>
          <p:cNvSpPr>
            <a:spLocks noGrp="1"/>
          </p:cNvSpPr>
          <p:nvPr>
            <p:ph type="subTitle" idx="1"/>
          </p:nvPr>
        </p:nvSpPr>
        <p:spPr/>
        <p:txBody>
          <a:bodyPr>
            <a:normAutofit/>
          </a:bodyPr>
          <a:lstStyle/>
          <a:p>
            <a:r>
              <a:rPr lang="en-US" dirty="0">
                <a:latin typeface="Arial" panose="020B0604020202020204" pitchFamily="34" charset="0"/>
                <a:cs typeface="Arial" panose="020B0604020202020204" pitchFamily="34" charset="0"/>
              </a:rPr>
              <a:t>To Prevent Toe Cracking during Galvanizing</a:t>
            </a:r>
          </a:p>
        </p:txBody>
      </p:sp>
      <p:pic>
        <p:nvPicPr>
          <p:cNvPr id="1027" name="Picture 3" descr="\\zypdc1\F\Patrick Ritt\ZYP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458638"/>
            <a:ext cx="32385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2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latin typeface="Arial" panose="020B0604020202020204" pitchFamily="34" charset="0"/>
                <a:cs typeface="Arial" panose="020B0604020202020204" pitchFamily="34" charset="0"/>
              </a:rPr>
              <a:t>Maskote</a:t>
            </a:r>
            <a:r>
              <a:rPr lang="en-US" sz="3600" dirty="0">
                <a:latin typeface="Arial" panose="020B0604020202020204" pitchFamily="34" charset="0"/>
                <a:cs typeface="Arial" panose="020B0604020202020204" pitchFamily="34" charset="0"/>
              </a:rPr>
              <a:t> Zinc Stop-Off</a:t>
            </a:r>
          </a:p>
        </p:txBody>
      </p:sp>
      <p:sp>
        <p:nvSpPr>
          <p:cNvPr id="3" name="Content Placeholder 2"/>
          <p:cNvSpPr>
            <a:spLocks noGrp="1"/>
          </p:cNvSpPr>
          <p:nvPr>
            <p:ph idx="1"/>
          </p:nvPr>
        </p:nvSpPr>
        <p:spPr>
          <a:xfrm>
            <a:off x="457200" y="1295400"/>
            <a:ext cx="5334000" cy="5181600"/>
          </a:xfrm>
        </p:spPr>
        <p:txBody>
          <a:bodyPr>
            <a:normAutofit/>
          </a:bodyPr>
          <a:lstStyle/>
          <a:p>
            <a:r>
              <a:rPr lang="en-US" sz="2400" dirty="0">
                <a:latin typeface="Arial" panose="020B0604020202020204" pitchFamily="34" charset="0"/>
                <a:cs typeface="Arial" panose="020B0604020202020204" pitchFamily="34" charset="0"/>
              </a:rPr>
              <a:t>ZYP Coatings’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Zinc Stop-Off is a specially formulated solvent-based paint</a:t>
            </a:r>
          </a:p>
          <a:p>
            <a:r>
              <a:rPr lang="en-US" sz="2400" dirty="0">
                <a:latin typeface="Arial" panose="020B0604020202020204" pitchFamily="34" charset="0"/>
                <a:cs typeface="Arial" panose="020B0604020202020204" pitchFamily="34" charset="0"/>
              </a:rPr>
              <a:t>Withstands normal alkaline and acid bath cleaning prior to galvanizing</a:t>
            </a:r>
          </a:p>
          <a:p>
            <a:r>
              <a:rPr lang="en-US" sz="2400" dirty="0">
                <a:latin typeface="Arial" panose="020B0604020202020204" pitchFamily="34" charset="0"/>
                <a:cs typeface="Arial" panose="020B0604020202020204" pitchFamily="34" charset="0"/>
              </a:rPr>
              <a:t>Prevents zinc-steel alloying during galvanizing</a:t>
            </a:r>
          </a:p>
          <a:p>
            <a:r>
              <a:rPr lang="en-US" sz="2400" dirty="0">
                <a:latin typeface="Arial" panose="020B0604020202020204" pitchFamily="34" charset="0"/>
                <a:cs typeface="Arial" panose="020B0604020202020204" pitchFamily="34" charset="0"/>
              </a:rPr>
              <a:t>As an added benefit,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prevents toe crack formation during galvanizing of steel where thin-walled parts are welded to thick-walled parts</a:t>
            </a:r>
          </a:p>
        </p:txBody>
      </p:sp>
      <p:pic>
        <p:nvPicPr>
          <p:cNvPr id="1026" name="Picture 2" descr="\\zypdc1\F\Patrick Ritt\ZYP products\Maskote\Maskote-Zinc-Stop-Of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828800"/>
            <a:ext cx="3055430" cy="3686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9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How </a:t>
            </a:r>
            <a:r>
              <a:rPr lang="en-US" sz="3600" dirty="0" err="1">
                <a:latin typeface="Arial" panose="020B0604020202020204" pitchFamily="34" charset="0"/>
                <a:cs typeface="Arial" panose="020B0604020202020204" pitchFamily="34" charset="0"/>
              </a:rPr>
              <a:t>Maskote</a:t>
            </a:r>
            <a:r>
              <a:rPr lang="en-US" sz="3600" dirty="0">
                <a:latin typeface="Arial" panose="020B0604020202020204" pitchFamily="34" charset="0"/>
                <a:cs typeface="Arial" panose="020B0604020202020204" pitchFamily="34" charset="0"/>
              </a:rPr>
              <a:t> works</a:t>
            </a:r>
          </a:p>
        </p:txBody>
      </p:sp>
      <p:sp>
        <p:nvSpPr>
          <p:cNvPr id="3" name="Content Placeholder 2"/>
          <p:cNvSpPr>
            <a:spLocks noGrp="1"/>
          </p:cNvSpPr>
          <p:nvPr>
            <p:ph idx="1"/>
          </p:nvPr>
        </p:nvSpPr>
        <p:spPr>
          <a:xfrm>
            <a:off x="457200" y="1295400"/>
            <a:ext cx="8229600" cy="2133600"/>
          </a:xfrm>
        </p:spPr>
        <p:txBody>
          <a:bodyPr>
            <a:normAutofit fontScale="70000" lnSpcReduction="20000"/>
          </a:bodyPr>
          <a:lstStyle/>
          <a:p>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is a proprietary blend of organic and inorganic high temperature materials</a:t>
            </a:r>
          </a:p>
          <a:p>
            <a:r>
              <a:rPr lang="en-US" sz="2400" dirty="0">
                <a:latin typeface="Arial" panose="020B0604020202020204" pitchFamily="34" charset="0"/>
                <a:cs typeface="Arial" panose="020B0604020202020204" pitchFamily="34" charset="0"/>
              </a:rPr>
              <a:t>Once applied and dried,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forms a sealed layer on the metal surface</a:t>
            </a:r>
          </a:p>
          <a:p>
            <a:r>
              <a:rPr lang="en-US" sz="2400" dirty="0">
                <a:latin typeface="Arial" panose="020B0604020202020204" pitchFamily="34" charset="0"/>
                <a:cs typeface="Arial" panose="020B0604020202020204" pitchFamily="34" charset="0"/>
              </a:rPr>
              <a:t>When exposed to heat in the form of molten zinc,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forms a tough carbon char, similar to burnt sugar on a frying pan, which is held onto the metal substrate by a high temperature inorganic binder system</a:t>
            </a:r>
          </a:p>
          <a:p>
            <a:r>
              <a:rPr lang="en-US" sz="2400" dirty="0">
                <a:latin typeface="Arial" panose="020B0604020202020204" pitchFamily="34" charset="0"/>
                <a:cs typeface="Arial" panose="020B0604020202020204" pitchFamily="34" charset="0"/>
              </a:rPr>
              <a:t>The molten zinc is unable to penetrate or remove the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layer, protecting the underlying steel from molten zinc</a:t>
            </a:r>
          </a:p>
        </p:txBody>
      </p:sp>
      <p:sp>
        <p:nvSpPr>
          <p:cNvPr id="4" name="Rectangle 3"/>
          <p:cNvSpPr/>
          <p:nvPr/>
        </p:nvSpPr>
        <p:spPr>
          <a:xfrm>
            <a:off x="1219200" y="3810000"/>
            <a:ext cx="1219200" cy="23622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19200" y="5143500"/>
            <a:ext cx="1219200" cy="10287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743200" y="4724400"/>
            <a:ext cx="685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86200" y="3812157"/>
            <a:ext cx="1219200" cy="23622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86200" y="5145657"/>
            <a:ext cx="1219200" cy="10287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674022" y="5194540"/>
            <a:ext cx="1622596" cy="1130060"/>
          </a:xfrm>
          <a:custGeom>
            <a:avLst/>
            <a:gdLst>
              <a:gd name="connsiteX0" fmla="*/ 0 w 1621766"/>
              <a:gd name="connsiteY0" fmla="*/ 0 h 1112807"/>
              <a:gd name="connsiteX1" fmla="*/ 379562 w 1621766"/>
              <a:gd name="connsiteY1" fmla="*/ 155275 h 1112807"/>
              <a:gd name="connsiteX2" fmla="*/ 793630 w 1621766"/>
              <a:gd name="connsiteY2" fmla="*/ 34506 h 1112807"/>
              <a:gd name="connsiteX3" fmla="*/ 1155939 w 1621766"/>
              <a:gd name="connsiteY3" fmla="*/ 146649 h 1112807"/>
              <a:gd name="connsiteX4" fmla="*/ 1613139 w 1621766"/>
              <a:gd name="connsiteY4" fmla="*/ 34506 h 1112807"/>
              <a:gd name="connsiteX5" fmla="*/ 1621766 w 1621766"/>
              <a:gd name="connsiteY5" fmla="*/ 1112807 h 1112807"/>
              <a:gd name="connsiteX6" fmla="*/ 51758 w 1621766"/>
              <a:gd name="connsiteY6" fmla="*/ 1095555 h 1112807"/>
              <a:gd name="connsiteX7" fmla="*/ 51758 w 1621766"/>
              <a:gd name="connsiteY7" fmla="*/ 25879 h 1112807"/>
              <a:gd name="connsiteX8" fmla="*/ 51758 w 1621766"/>
              <a:gd name="connsiteY8" fmla="*/ 25879 h 1112807"/>
              <a:gd name="connsiteX9" fmla="*/ 0 w 1621766"/>
              <a:gd name="connsiteY9" fmla="*/ 0 h 1112807"/>
              <a:gd name="connsiteX0" fmla="*/ 1 w 1621767"/>
              <a:gd name="connsiteY0" fmla="*/ 17253 h 1130060"/>
              <a:gd name="connsiteX1" fmla="*/ 379563 w 1621767"/>
              <a:gd name="connsiteY1" fmla="*/ 172528 h 1130060"/>
              <a:gd name="connsiteX2" fmla="*/ 793631 w 1621767"/>
              <a:gd name="connsiteY2" fmla="*/ 51759 h 1130060"/>
              <a:gd name="connsiteX3" fmla="*/ 1155940 w 1621767"/>
              <a:gd name="connsiteY3" fmla="*/ 163902 h 1130060"/>
              <a:gd name="connsiteX4" fmla="*/ 1613140 w 1621767"/>
              <a:gd name="connsiteY4" fmla="*/ 51759 h 1130060"/>
              <a:gd name="connsiteX5" fmla="*/ 1621767 w 1621767"/>
              <a:gd name="connsiteY5" fmla="*/ 1130060 h 1130060"/>
              <a:gd name="connsiteX6" fmla="*/ 51759 w 1621767"/>
              <a:gd name="connsiteY6" fmla="*/ 1112808 h 1130060"/>
              <a:gd name="connsiteX7" fmla="*/ 51759 w 1621767"/>
              <a:gd name="connsiteY7" fmla="*/ 43132 h 1130060"/>
              <a:gd name="connsiteX8" fmla="*/ 0 w 1621767"/>
              <a:gd name="connsiteY8" fmla="*/ 0 h 1130060"/>
              <a:gd name="connsiteX9" fmla="*/ 1 w 1621767"/>
              <a:gd name="connsiteY9" fmla="*/ 17253 h 1130060"/>
              <a:gd name="connsiteX0" fmla="*/ 1 w 1621767"/>
              <a:gd name="connsiteY0" fmla="*/ 17253 h 1130060"/>
              <a:gd name="connsiteX1" fmla="*/ 379563 w 1621767"/>
              <a:gd name="connsiteY1" fmla="*/ 172528 h 1130060"/>
              <a:gd name="connsiteX2" fmla="*/ 793631 w 1621767"/>
              <a:gd name="connsiteY2" fmla="*/ 51759 h 1130060"/>
              <a:gd name="connsiteX3" fmla="*/ 1155940 w 1621767"/>
              <a:gd name="connsiteY3" fmla="*/ 163902 h 1130060"/>
              <a:gd name="connsiteX4" fmla="*/ 1613140 w 1621767"/>
              <a:gd name="connsiteY4" fmla="*/ 51759 h 1130060"/>
              <a:gd name="connsiteX5" fmla="*/ 1621767 w 1621767"/>
              <a:gd name="connsiteY5" fmla="*/ 1130060 h 1130060"/>
              <a:gd name="connsiteX6" fmla="*/ 8627 w 1621767"/>
              <a:gd name="connsiteY6" fmla="*/ 1112808 h 1130060"/>
              <a:gd name="connsiteX7" fmla="*/ 51759 w 1621767"/>
              <a:gd name="connsiteY7" fmla="*/ 43132 h 1130060"/>
              <a:gd name="connsiteX8" fmla="*/ 0 w 1621767"/>
              <a:gd name="connsiteY8" fmla="*/ 0 h 1130060"/>
              <a:gd name="connsiteX9" fmla="*/ 1 w 1621767"/>
              <a:gd name="connsiteY9" fmla="*/ 17253 h 1130060"/>
              <a:gd name="connsiteX0" fmla="*/ 1 w 1621767"/>
              <a:gd name="connsiteY0" fmla="*/ 17253 h 1130060"/>
              <a:gd name="connsiteX1" fmla="*/ 379563 w 1621767"/>
              <a:gd name="connsiteY1" fmla="*/ 172528 h 1130060"/>
              <a:gd name="connsiteX2" fmla="*/ 793631 w 1621767"/>
              <a:gd name="connsiteY2" fmla="*/ 51759 h 1130060"/>
              <a:gd name="connsiteX3" fmla="*/ 1155940 w 1621767"/>
              <a:gd name="connsiteY3" fmla="*/ 163902 h 1130060"/>
              <a:gd name="connsiteX4" fmla="*/ 1613140 w 1621767"/>
              <a:gd name="connsiteY4" fmla="*/ 51759 h 1130060"/>
              <a:gd name="connsiteX5" fmla="*/ 1621767 w 1621767"/>
              <a:gd name="connsiteY5" fmla="*/ 1130060 h 1130060"/>
              <a:gd name="connsiteX6" fmla="*/ 8627 w 1621767"/>
              <a:gd name="connsiteY6" fmla="*/ 1112808 h 1130060"/>
              <a:gd name="connsiteX7" fmla="*/ 17254 w 1621767"/>
              <a:gd name="connsiteY7" fmla="*/ 60385 h 1130060"/>
              <a:gd name="connsiteX8" fmla="*/ 0 w 1621767"/>
              <a:gd name="connsiteY8" fmla="*/ 0 h 1130060"/>
              <a:gd name="connsiteX9" fmla="*/ 1 w 1621767"/>
              <a:gd name="connsiteY9" fmla="*/ 17253 h 1130060"/>
              <a:gd name="connsiteX0" fmla="*/ 382 w 1622148"/>
              <a:gd name="connsiteY0" fmla="*/ 17253 h 1130060"/>
              <a:gd name="connsiteX1" fmla="*/ 379944 w 1622148"/>
              <a:gd name="connsiteY1" fmla="*/ 172528 h 1130060"/>
              <a:gd name="connsiteX2" fmla="*/ 794012 w 1622148"/>
              <a:gd name="connsiteY2" fmla="*/ 51759 h 1130060"/>
              <a:gd name="connsiteX3" fmla="*/ 1156321 w 1622148"/>
              <a:gd name="connsiteY3" fmla="*/ 163902 h 1130060"/>
              <a:gd name="connsiteX4" fmla="*/ 1613521 w 1622148"/>
              <a:gd name="connsiteY4" fmla="*/ 51759 h 1130060"/>
              <a:gd name="connsiteX5" fmla="*/ 1622148 w 1622148"/>
              <a:gd name="connsiteY5" fmla="*/ 1130060 h 1130060"/>
              <a:gd name="connsiteX6" fmla="*/ 9008 w 1622148"/>
              <a:gd name="connsiteY6" fmla="*/ 1112808 h 1130060"/>
              <a:gd name="connsiteX7" fmla="*/ 382 w 1622148"/>
              <a:gd name="connsiteY7" fmla="*/ 60385 h 1130060"/>
              <a:gd name="connsiteX8" fmla="*/ 381 w 1622148"/>
              <a:gd name="connsiteY8" fmla="*/ 0 h 1130060"/>
              <a:gd name="connsiteX9" fmla="*/ 382 w 1622148"/>
              <a:gd name="connsiteY9" fmla="*/ 17253 h 1130060"/>
              <a:gd name="connsiteX0" fmla="*/ 830 w 1622596"/>
              <a:gd name="connsiteY0" fmla="*/ 17253 h 1130060"/>
              <a:gd name="connsiteX1" fmla="*/ 380392 w 1622596"/>
              <a:gd name="connsiteY1" fmla="*/ 172528 h 1130060"/>
              <a:gd name="connsiteX2" fmla="*/ 794460 w 1622596"/>
              <a:gd name="connsiteY2" fmla="*/ 51759 h 1130060"/>
              <a:gd name="connsiteX3" fmla="*/ 1156769 w 1622596"/>
              <a:gd name="connsiteY3" fmla="*/ 163902 h 1130060"/>
              <a:gd name="connsiteX4" fmla="*/ 1613969 w 1622596"/>
              <a:gd name="connsiteY4" fmla="*/ 51759 h 1130060"/>
              <a:gd name="connsiteX5" fmla="*/ 1622596 w 1622596"/>
              <a:gd name="connsiteY5" fmla="*/ 1130060 h 1130060"/>
              <a:gd name="connsiteX6" fmla="*/ 830 w 1622596"/>
              <a:gd name="connsiteY6" fmla="*/ 1121434 h 1130060"/>
              <a:gd name="connsiteX7" fmla="*/ 830 w 1622596"/>
              <a:gd name="connsiteY7" fmla="*/ 60385 h 1130060"/>
              <a:gd name="connsiteX8" fmla="*/ 829 w 1622596"/>
              <a:gd name="connsiteY8" fmla="*/ 0 h 1130060"/>
              <a:gd name="connsiteX9" fmla="*/ 830 w 1622596"/>
              <a:gd name="connsiteY9" fmla="*/ 17253 h 1130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2596" h="1130060">
                <a:moveTo>
                  <a:pt x="830" y="17253"/>
                </a:moveTo>
                <a:lnTo>
                  <a:pt x="380392" y="172528"/>
                </a:lnTo>
                <a:lnTo>
                  <a:pt x="794460" y="51759"/>
                </a:lnTo>
                <a:lnTo>
                  <a:pt x="1156769" y="163902"/>
                </a:lnTo>
                <a:lnTo>
                  <a:pt x="1613969" y="51759"/>
                </a:lnTo>
                <a:cubicBezTo>
                  <a:pt x="1616845" y="411193"/>
                  <a:pt x="1619720" y="770626"/>
                  <a:pt x="1622596" y="1130060"/>
                </a:cubicBezTo>
                <a:lnTo>
                  <a:pt x="830" y="1121434"/>
                </a:lnTo>
                <a:cubicBezTo>
                  <a:pt x="3706" y="770626"/>
                  <a:pt x="-2046" y="411193"/>
                  <a:pt x="830" y="60385"/>
                </a:cubicBezTo>
                <a:cubicBezTo>
                  <a:pt x="830" y="40257"/>
                  <a:pt x="829" y="20128"/>
                  <a:pt x="829" y="0"/>
                </a:cubicBezTo>
                <a:cubicBezTo>
                  <a:pt x="829" y="5751"/>
                  <a:pt x="830" y="11502"/>
                  <a:pt x="830" y="17253"/>
                </a:cubicBezTo>
                <a:close/>
              </a:path>
            </a:pathLst>
          </a:cu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962400" y="5660007"/>
            <a:ext cx="1143000" cy="584775"/>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Molten zinc</a:t>
            </a:r>
          </a:p>
        </p:txBody>
      </p:sp>
      <p:sp>
        <p:nvSpPr>
          <p:cNvPr id="13" name="Right Arrow 12"/>
          <p:cNvSpPr/>
          <p:nvPr/>
        </p:nvSpPr>
        <p:spPr>
          <a:xfrm>
            <a:off x="5562600" y="4724400"/>
            <a:ext cx="685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553200" y="3827253"/>
            <a:ext cx="1219200" cy="2362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553200" y="5160753"/>
            <a:ext cx="1219200" cy="10287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257300" y="5405168"/>
            <a:ext cx="1143000" cy="338554"/>
          </a:xfrm>
          <a:prstGeom prst="rect">
            <a:avLst/>
          </a:prstGeom>
          <a:noFill/>
        </p:spPr>
        <p:txBody>
          <a:bodyPr wrap="square" rtlCol="0">
            <a:spAutoFit/>
          </a:bodyPr>
          <a:lstStyle/>
          <a:p>
            <a:pPr algn="ctr"/>
            <a:r>
              <a:rPr lang="en-US" sz="1600" dirty="0" err="1">
                <a:latin typeface="Arial" panose="020B0604020202020204" pitchFamily="34" charset="0"/>
                <a:cs typeface="Arial" panose="020B0604020202020204" pitchFamily="34" charset="0"/>
              </a:rPr>
              <a:t>Maskote</a:t>
            </a:r>
            <a:endParaRPr lang="en-US" sz="1600" dirty="0">
              <a:latin typeface="Arial" panose="020B0604020202020204" pitchFamily="34" charset="0"/>
              <a:cs typeface="Arial" panose="020B0604020202020204" pitchFamily="34" charset="0"/>
            </a:endParaRPr>
          </a:p>
        </p:txBody>
      </p:sp>
      <p:sp>
        <p:nvSpPr>
          <p:cNvPr id="17" name="TextBox 16"/>
          <p:cNvSpPr txBox="1"/>
          <p:nvPr/>
        </p:nvSpPr>
        <p:spPr>
          <a:xfrm>
            <a:off x="1257300" y="4038600"/>
            <a:ext cx="1143000" cy="338554"/>
          </a:xfrm>
          <a:prstGeom prst="rect">
            <a:avLst/>
          </a:prstGeom>
          <a:noFill/>
        </p:spPr>
        <p:txBody>
          <a:bodyPr wrap="square" rtlCol="0">
            <a:spAutoFit/>
          </a:bodyPr>
          <a:lstStyle/>
          <a:p>
            <a:pPr algn="ctr"/>
            <a:r>
              <a:rPr lang="en-US" sz="1600" dirty="0">
                <a:solidFill>
                  <a:schemeClr val="bg1"/>
                </a:solidFill>
                <a:latin typeface="Arial" panose="020B0604020202020204" pitchFamily="34" charset="0"/>
                <a:cs typeface="Arial" panose="020B0604020202020204" pitchFamily="34" charset="0"/>
              </a:rPr>
              <a:t>Steel</a:t>
            </a:r>
          </a:p>
        </p:txBody>
      </p:sp>
      <p:sp>
        <p:nvSpPr>
          <p:cNvPr id="18" name="TextBox 17"/>
          <p:cNvSpPr txBox="1"/>
          <p:nvPr/>
        </p:nvSpPr>
        <p:spPr>
          <a:xfrm>
            <a:off x="6591300" y="5488573"/>
            <a:ext cx="1143000" cy="338554"/>
          </a:xfrm>
          <a:prstGeom prst="rect">
            <a:avLst/>
          </a:prstGeom>
          <a:noFill/>
        </p:spPr>
        <p:txBody>
          <a:bodyPr wrap="square" rtlCol="0">
            <a:spAutoFit/>
          </a:bodyPr>
          <a:lstStyle/>
          <a:p>
            <a:pPr algn="ctr"/>
            <a:r>
              <a:rPr lang="en-US" sz="1600" dirty="0">
                <a:solidFill>
                  <a:schemeClr val="bg1"/>
                </a:solidFill>
                <a:latin typeface="Arial" panose="020B0604020202020204" pitchFamily="34" charset="0"/>
                <a:cs typeface="Arial" panose="020B0604020202020204" pitchFamily="34" charset="0"/>
              </a:rPr>
              <a:t>Steel</a:t>
            </a:r>
          </a:p>
        </p:txBody>
      </p:sp>
      <p:sp>
        <p:nvSpPr>
          <p:cNvPr id="19" name="TextBox 18"/>
          <p:cNvSpPr txBox="1"/>
          <p:nvPr/>
        </p:nvSpPr>
        <p:spPr>
          <a:xfrm>
            <a:off x="6553200" y="4038600"/>
            <a:ext cx="1257300" cy="584775"/>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Galvanized steel</a:t>
            </a:r>
          </a:p>
        </p:txBody>
      </p:sp>
      <p:sp>
        <p:nvSpPr>
          <p:cNvPr id="20" name="TextBox 19"/>
          <p:cNvSpPr txBox="1"/>
          <p:nvPr/>
        </p:nvSpPr>
        <p:spPr>
          <a:xfrm>
            <a:off x="2514600" y="5317858"/>
            <a:ext cx="1143000" cy="584775"/>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Acid/base cleaning</a:t>
            </a:r>
          </a:p>
        </p:txBody>
      </p:sp>
      <p:sp>
        <p:nvSpPr>
          <p:cNvPr id="21" name="TextBox 20"/>
          <p:cNvSpPr txBox="1"/>
          <p:nvPr/>
        </p:nvSpPr>
        <p:spPr>
          <a:xfrm>
            <a:off x="5334000" y="5282057"/>
            <a:ext cx="1143000" cy="830997"/>
          </a:xfrm>
          <a:prstGeom prst="rect">
            <a:avLst/>
          </a:prstGeom>
          <a:noFill/>
        </p:spPr>
        <p:txBody>
          <a:bodyPr wrap="square" rtlCol="0">
            <a:spAutoFit/>
          </a:bodyPr>
          <a:lstStyle/>
          <a:p>
            <a:pPr algn="ctr"/>
            <a:r>
              <a:rPr lang="en-US" sz="1600" dirty="0" err="1">
                <a:latin typeface="Arial" panose="020B0604020202020204" pitchFamily="34" charset="0"/>
                <a:cs typeface="Arial" panose="020B0604020202020204" pitchFamily="34" charset="0"/>
              </a:rPr>
              <a:t>Maskote</a:t>
            </a:r>
            <a:r>
              <a:rPr lang="en-US" sz="1600" dirty="0">
                <a:latin typeface="Arial" panose="020B0604020202020204" pitchFamily="34" charset="0"/>
                <a:cs typeface="Arial" panose="020B0604020202020204" pitchFamily="34" charset="0"/>
              </a:rPr>
              <a:t> char removed</a:t>
            </a:r>
          </a:p>
        </p:txBody>
      </p:sp>
    </p:spTree>
    <p:extLst>
      <p:ext uri="{BB962C8B-B14F-4D97-AF65-F5344CB8AC3E}">
        <p14:creationId xmlns:p14="http://schemas.microsoft.com/office/powerpoint/2010/main" val="3585498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How </a:t>
            </a:r>
            <a:r>
              <a:rPr lang="en-US" sz="3600" dirty="0" err="1">
                <a:latin typeface="Arial" panose="020B0604020202020204" pitchFamily="34" charset="0"/>
                <a:cs typeface="Arial" panose="020B0604020202020204" pitchFamily="34" charset="0"/>
              </a:rPr>
              <a:t>Maskote</a:t>
            </a:r>
            <a:r>
              <a:rPr lang="en-US" sz="3600" dirty="0">
                <a:latin typeface="Arial" panose="020B0604020202020204" pitchFamily="34" charset="0"/>
                <a:cs typeface="Arial" panose="020B0604020202020204" pitchFamily="34" charset="0"/>
              </a:rPr>
              <a:t> prevents “Toe Cracks”</a:t>
            </a:r>
          </a:p>
        </p:txBody>
      </p:sp>
      <p:sp>
        <p:nvSpPr>
          <p:cNvPr id="3" name="Content Placeholder 2"/>
          <p:cNvSpPr>
            <a:spLocks noGrp="1"/>
          </p:cNvSpPr>
          <p:nvPr>
            <p:ph idx="1"/>
          </p:nvPr>
        </p:nvSpPr>
        <p:spPr>
          <a:xfrm>
            <a:off x="457200" y="1295400"/>
            <a:ext cx="8229600" cy="2133600"/>
          </a:xfrm>
        </p:spPr>
        <p:txBody>
          <a:bodyPr>
            <a:normAutofit fontScale="85000" lnSpcReduction="20000"/>
          </a:bodyPr>
          <a:lstStyle/>
          <a:p>
            <a:r>
              <a:rPr lang="en-US" sz="2400" dirty="0">
                <a:latin typeface="Arial" panose="020B0604020202020204" pitchFamily="34" charset="0"/>
                <a:cs typeface="Arial" panose="020B0604020202020204" pitchFamily="34" charset="0"/>
              </a:rPr>
              <a:t>The mechanism by which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prevent toe cracks is not fully understood.</a:t>
            </a:r>
          </a:p>
          <a:p>
            <a:r>
              <a:rPr lang="en-US" sz="2400" dirty="0">
                <a:latin typeface="Arial" panose="020B0604020202020204" pitchFamily="34" charset="0"/>
                <a:cs typeface="Arial" panose="020B0604020202020204" pitchFamily="34" charset="0"/>
              </a:rPr>
              <a:t>However, by applying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to the welded region, it is preventing the reaction between molten zinc and steel.   The welded area is thus unchanged chemically, and mechanical stresses associated with that chemical change should be mitigated.   Also, thermal insulation provided by the </a:t>
            </a:r>
            <a:r>
              <a:rPr lang="en-US" sz="2400" dirty="0" err="1">
                <a:latin typeface="Arial" panose="020B0604020202020204" pitchFamily="34" charset="0"/>
                <a:cs typeface="Arial" panose="020B0604020202020204" pitchFamily="34" charset="0"/>
              </a:rPr>
              <a:t>Maskote</a:t>
            </a:r>
            <a:r>
              <a:rPr lang="en-US" sz="2400" dirty="0">
                <a:latin typeface="Arial" panose="020B0604020202020204" pitchFamily="34" charset="0"/>
                <a:cs typeface="Arial" panose="020B0604020202020204" pitchFamily="34" charset="0"/>
              </a:rPr>
              <a:t> layer could reduce the stress on the weld during galvanizing</a:t>
            </a:r>
          </a:p>
        </p:txBody>
      </p:sp>
      <p:pic>
        <p:nvPicPr>
          <p:cNvPr id="2050" name="Picture 2" descr="\\zypdc1\F\Patrick Ritt\ZYP products\Maskote\Maskote applied to wel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373520"/>
            <a:ext cx="1797978" cy="3200400"/>
          </a:xfrm>
          <a:prstGeom prst="rect">
            <a:avLst/>
          </a:prstGeom>
          <a:noFill/>
          <a:extLst>
            <a:ext uri="{909E8E84-426E-40DD-AFC4-6F175D3DCCD1}">
              <a14:hiddenFill xmlns:a14="http://schemas.microsoft.com/office/drawing/2010/main">
                <a:solidFill>
                  <a:srgbClr val="FFFFFF"/>
                </a:solidFill>
              </a14:hiddenFill>
            </a:ext>
          </a:extLst>
        </p:spPr>
      </p:pic>
      <p:sp>
        <p:nvSpPr>
          <p:cNvPr id="20" name="Right Arrow 19"/>
          <p:cNvSpPr/>
          <p:nvPr/>
        </p:nvSpPr>
        <p:spPr>
          <a:xfrm>
            <a:off x="3810000" y="4554620"/>
            <a:ext cx="685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1" name="Picture 3" descr="\\zypdc1\F\Patrick Ritt\ZYP products\Maskote\Maskote applied to weld, after galvaniz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373520"/>
            <a:ext cx="1831975" cy="3255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62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Contact us</a:t>
            </a:r>
          </a:p>
        </p:txBody>
      </p:sp>
      <p:pic>
        <p:nvPicPr>
          <p:cNvPr id="3074" name="Picture 2" descr="\\zypdc1\F\Patrick Ritt\ZYP products\ZYP_Coatings_new-facil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7491765" cy="3468687"/>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a:spLocks noGrp="1"/>
          </p:cNvSpPr>
          <p:nvPr>
            <p:ph idx="1"/>
          </p:nvPr>
        </p:nvSpPr>
        <p:spPr>
          <a:xfrm>
            <a:off x="1905000" y="4800600"/>
            <a:ext cx="5791200" cy="1828800"/>
          </a:xfrm>
        </p:spPr>
        <p:txBody>
          <a:bodyPr>
            <a:normAutofit fontScale="92500"/>
          </a:bodyPr>
          <a:lstStyle/>
          <a:p>
            <a:pPr marL="0" indent="0" algn="ctr">
              <a:buNone/>
            </a:pPr>
            <a:r>
              <a:rPr lang="en-US" sz="2400" b="1" dirty="0">
                <a:latin typeface="Arial" panose="020B0604020202020204" pitchFamily="34" charset="0"/>
                <a:cs typeface="Arial" panose="020B0604020202020204" pitchFamily="34" charset="0"/>
              </a:rPr>
              <a:t>ZYP Coatings, Inc.</a:t>
            </a:r>
          </a:p>
          <a:p>
            <a:pPr marL="0" indent="0" algn="ctr">
              <a:buNone/>
            </a:pPr>
            <a:r>
              <a:rPr lang="en-US" sz="2400" dirty="0">
                <a:latin typeface="Arial" panose="020B0604020202020204" pitchFamily="34" charset="0"/>
                <a:cs typeface="Arial" panose="020B0604020202020204" pitchFamily="34" charset="0"/>
              </a:rPr>
              <a:t>Oak Ridge, TN</a:t>
            </a:r>
          </a:p>
          <a:p>
            <a:pPr marL="0" indent="0" algn="ctr">
              <a:buNone/>
            </a:pPr>
            <a:r>
              <a:rPr lang="en-US" sz="2400" dirty="0">
                <a:latin typeface="Arial" panose="020B0604020202020204" pitchFamily="34" charset="0"/>
                <a:cs typeface="Arial" panose="020B0604020202020204" pitchFamily="34" charset="0"/>
              </a:rPr>
              <a:t>Phone: (865) 482-5717</a:t>
            </a:r>
          </a:p>
          <a:p>
            <a:pPr marL="0" indent="0" algn="ctr">
              <a:buNone/>
            </a:pPr>
            <a:r>
              <a:rPr lang="en-US" sz="2400" dirty="0">
                <a:latin typeface="Arial" panose="020B0604020202020204" pitchFamily="34" charset="0"/>
                <a:cs typeface="Arial" panose="020B0604020202020204" pitchFamily="34" charset="0"/>
              </a:rPr>
              <a:t>Technical support: pritt@zypcoatings.com</a:t>
            </a:r>
          </a:p>
        </p:txBody>
      </p:sp>
    </p:spTree>
    <p:extLst>
      <p:ext uri="{BB962C8B-B14F-4D97-AF65-F5344CB8AC3E}">
        <p14:creationId xmlns:p14="http://schemas.microsoft.com/office/powerpoint/2010/main" val="3864162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4247</TotalTime>
  <Words>270</Words>
  <Application>Microsoft Office PowerPoint</Application>
  <PresentationFormat>On-screen Show (4:3)</PresentationFormat>
  <Paragraphs>28</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Maskote Zinc Stop-Off</vt:lpstr>
      <vt:lpstr>Maskote Zinc Stop-Off</vt:lpstr>
      <vt:lpstr>How Maskote works</vt:lpstr>
      <vt:lpstr>How Maskote prevents “Toe Cracks”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Ritt</dc:creator>
  <cp:lastModifiedBy>Cres Holcombe</cp:lastModifiedBy>
  <cp:revision>36</cp:revision>
  <cp:lastPrinted>2021-06-22T18:54:53Z</cp:lastPrinted>
  <dcterms:created xsi:type="dcterms:W3CDTF">2021-04-23T17:15:58Z</dcterms:created>
  <dcterms:modified xsi:type="dcterms:W3CDTF">2025-02-20T16:51:26Z</dcterms:modified>
</cp:coreProperties>
</file>